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lsm" ContentType="application/vnd.ms-excel.sheet.macroEnabled.12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59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96" d="100"/>
          <a:sy n="96" d="100"/>
        </p:scale>
        <p:origin x="437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9D6B03-EC55-4C54-A788-D6F0299603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F54D57E-F4C5-491B-AA44-A4A92355637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6AE735-8211-4888-B873-1C18B5DB64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AC1940-48E3-48B4-BB11-208AC491F860}" type="datetimeFigureOut">
              <a:rPr lang="en-US" smtClean="0"/>
              <a:t>10/18/2024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B45795-9DA7-4320-8701-A851D26D17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A10BDDE-9935-45B9-8688-97077041B1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4A8EA1-478C-4D8D-8AFF-663612811B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49757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062F22-92D6-4B5A-8CA5-5B6EDF114A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3BDA91E-B755-4E2A-9EA0-DCF0CB6E1B0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0957886-AD42-4414-A9C3-ADEBF391FA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AC1940-48E3-48B4-BB11-208AC491F860}" type="datetimeFigureOut">
              <a:rPr lang="en-US" smtClean="0"/>
              <a:t>10/18/2024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2E2DB9C-BD32-4B4E-BC1A-096B79EA50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E39429-37F0-4874-8B10-5D94225D9E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4A8EA1-478C-4D8D-8AFF-663612811B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69974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0D68B49-8D2E-48D0-9E73-4BA46307A61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2B97D2C-695E-47F8-9151-378914DBDD9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71800F-A1B8-4A87-A01E-6E05920455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AC1940-48E3-48B4-BB11-208AC491F860}" type="datetimeFigureOut">
              <a:rPr lang="en-US" smtClean="0"/>
              <a:t>10/18/2024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F5DDD04-3553-49DA-88B9-26DF2FE635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5E101B-144D-4BFA-ABF3-4364595098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4A8EA1-478C-4D8D-8AFF-663612811B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74071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27C7A1-43C5-40BE-9903-2E6287FF02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F4E4DE-EC7D-4245-8C4F-352F92B2E8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CA85CB4-9E2C-4B8C-8085-EEC3934DDA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AC1940-48E3-48B4-BB11-208AC491F860}" type="datetimeFigureOut">
              <a:rPr lang="en-US" smtClean="0"/>
              <a:t>10/18/2024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3A0BF49-4216-465A-90A3-F1A13257AC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49086E-1912-41A7-93BA-1E98F0F062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4A8EA1-478C-4D8D-8AFF-663612811B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81624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B71FA8-048A-4AF6-BE50-754B80268C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07C71CA-A352-4592-87ED-6B2594C515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3BFA748-4CB7-43C8-8BD9-389110B7FE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AC1940-48E3-48B4-BB11-208AC491F860}" type="datetimeFigureOut">
              <a:rPr lang="en-US" smtClean="0"/>
              <a:t>10/18/2024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0DBF4F-969C-4452-9C8B-585E70993C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B28103-C75A-45E5-BBFB-23D5D46541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4A8EA1-478C-4D8D-8AFF-663612811B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41391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9B8892-85A8-4D8E-AE6B-7197492BDA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8667DC-7F04-4D44-88C0-466F38730CD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F5B1DD2-8F1E-40A2-906E-A80F1200E75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D00C635-DF19-4048-B675-5991E37C99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AC1940-48E3-48B4-BB11-208AC491F860}" type="datetimeFigureOut">
              <a:rPr lang="en-US" smtClean="0"/>
              <a:t>10/18/2024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C9E43C7-A20B-4B90-8038-6F9451DCA2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8AE94F8-EC98-4587-8100-8623DB6E85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4A8EA1-478C-4D8D-8AFF-663612811B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87803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5DBAA3-9ABE-42BD-A3FF-42C9BB4B01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88D97B4-9E83-4ED7-99EB-FC62CA19EA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D348038-7390-4AE3-B2C8-AD3939CDF35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D087814-EF63-4643-A5CD-BB146A2616D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41C4652-512E-4D94-8FF0-9214E411861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03578D4-76C0-4366-92AB-32ECDF0E56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AC1940-48E3-48B4-BB11-208AC491F860}" type="datetimeFigureOut">
              <a:rPr lang="en-US" smtClean="0"/>
              <a:t>10/18/2024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CC4B91E-B092-4F71-B472-DE99B86347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61ED061-5403-4475-B61C-23A06A86AC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4A8EA1-478C-4D8D-8AFF-663612811B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4683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3ED10E-2180-4920-8ADB-DE5BCF9461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1E21857-B679-4267-B435-B1BB8DFD6F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AC1940-48E3-48B4-BB11-208AC491F860}" type="datetimeFigureOut">
              <a:rPr lang="en-US" smtClean="0"/>
              <a:t>10/18/2024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81E5800-85AA-429D-8FBC-DD940AFA7A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35471DD-E63E-4415-9334-67FDDEBEB4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4A8EA1-478C-4D8D-8AFF-663612811B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47127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857F99A-2555-4A00-A141-B7C5B2A8AF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AC1940-48E3-48B4-BB11-208AC491F860}" type="datetimeFigureOut">
              <a:rPr lang="en-US" smtClean="0"/>
              <a:t>10/18/2024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0C05CD7-8307-4996-AC14-C773CA7AED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97EA156-8E52-4428-B64D-DD09E24E94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4A8EA1-478C-4D8D-8AFF-663612811B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23124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3532AA-C90A-490F-ACEB-AA4A91A9AF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2690BF-E703-4EAD-A5AD-AA24FCB085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DA4EB98-2DEA-47D6-A193-959021B3A52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C6889B1-66BF-431C-9111-9BD4ABF385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AC1940-48E3-48B4-BB11-208AC491F860}" type="datetimeFigureOut">
              <a:rPr lang="en-US" smtClean="0"/>
              <a:t>10/18/2024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65F0083-9C50-40FA-A6A5-8FF3E8561D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20099BD-D63A-4437-A585-B630096513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4A8EA1-478C-4D8D-8AFF-663612811B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01308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71BE5B-1DCA-4E77-8EAB-42F5742F5C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608A053-F247-49C5-93EB-BD6FC79DFCA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275A544-B472-468D-90C0-54311C14D4D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6583180-C584-4FE7-9DA6-659329B285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AC1940-48E3-48B4-BB11-208AC491F860}" type="datetimeFigureOut">
              <a:rPr lang="en-US" smtClean="0"/>
              <a:t>10/18/2024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093502E-F8AB-4424-9FAB-A6C18D684A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F2CDBDE-E852-4A2A-8E21-9BDC5569D0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4A8EA1-478C-4D8D-8AFF-663612811B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68967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2E8B1A0-B632-45C8-9D9F-A83F6A3D58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7712F66-7590-471F-9D43-97019379A2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351B1F4-E895-4195-A59B-2E9BD7CA152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AC1940-48E3-48B4-BB11-208AC491F860}" type="datetimeFigureOut">
              <a:rPr lang="en-US" smtClean="0"/>
              <a:t>10/18/2024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5255E8-1A05-48D9-9FE8-D8E576B87FA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C5ABD57-E19C-47CE-AAB8-38B338E55EB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4A8EA1-478C-4D8D-8AFF-663612811B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66645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package" Target="../embeddings/Microsoft_Excel_Macro-Enabled_Worksheet.xlsm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5.emf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47942995-B07F-4636-9A06-C6A104B260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4705AC1-A531-4684-9BF9-59FCBA2B03E3}"/>
              </a:ext>
            </a:extLst>
          </p:cNvPr>
          <p:cNvSpPr/>
          <p:nvPr/>
        </p:nvSpPr>
        <p:spPr>
          <a:xfrm>
            <a:off x="1113810" y="2960716"/>
            <a:ext cx="4036334" cy="2387600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 lnSpcReduction="10000"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6000" b="1" kern="1200" dirty="0">
                <a:ln/>
                <a:solidFill>
                  <a:srgbClr val="C00000"/>
                </a:solidFill>
                <a:latin typeface="+mj-lt"/>
                <a:ea typeface="+mj-ea"/>
                <a:cs typeface="+mj-cs"/>
              </a:rPr>
              <a:t>The Metabolic Syndrome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032D8612-31EB-44CF-A1D0-14FD4C7054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2984992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F19A4A0F-1B59-4DB0-9764-D10936E987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B81933D1-5615-42C7-9C0B-4EB7105CCE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391886"/>
            <a:ext cx="6009366" cy="601707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8B7BDE8-EA79-09B1-3BCF-F8D6CDD45F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97953" y="666728"/>
            <a:ext cx="1585078" cy="5465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96861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D66F43E-8B8C-4ECB-A34C-513E5552DC28}"/>
              </a:ext>
            </a:extLst>
          </p:cNvPr>
          <p:cNvSpPr/>
          <p:nvPr/>
        </p:nvSpPr>
        <p:spPr>
          <a:xfrm>
            <a:off x="903767" y="765015"/>
            <a:ext cx="10770782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fontAlgn="base">
              <a:buFont typeface="Wingdings" panose="05000000000000000000" pitchFamily="2" charset="2"/>
              <a:buChar char="q"/>
            </a:pPr>
            <a:r>
              <a:rPr lang="en-US" sz="3600" b="0" i="0" dirty="0">
                <a:solidFill>
                  <a:srgbClr val="4A4A4A"/>
                </a:solidFill>
                <a:effectLst/>
                <a:latin typeface="Arial" panose="020B0604020202020204" pitchFamily="34" charset="0"/>
              </a:rPr>
              <a:t> A cluster of risk factors that, when they appear together, dramatically raise your risk of:	</a:t>
            </a:r>
          </a:p>
          <a:p>
            <a:pPr fontAlgn="base"/>
            <a:r>
              <a:rPr lang="en-US" sz="3600" dirty="0">
                <a:solidFill>
                  <a:srgbClr val="4A4A4A"/>
                </a:solidFill>
                <a:latin typeface="Arial" panose="020B0604020202020204" pitchFamily="34" charset="0"/>
              </a:rPr>
              <a:t>		</a:t>
            </a:r>
            <a:r>
              <a:rPr lang="en-US" sz="3600" b="0" i="0" dirty="0">
                <a:solidFill>
                  <a:srgbClr val="4A4A4A"/>
                </a:solidFill>
                <a:effectLst/>
                <a:latin typeface="Arial" panose="020B0604020202020204" pitchFamily="34" charset="0"/>
              </a:rPr>
              <a:t>Heart disease, heart failure, </a:t>
            </a:r>
          </a:p>
          <a:p>
            <a:pPr lvl="4" fontAlgn="base"/>
            <a:r>
              <a:rPr lang="en-US" sz="3600" dirty="0">
                <a:solidFill>
                  <a:srgbClr val="4A4A4A"/>
                </a:solidFill>
                <a:latin typeface="Arial" panose="020B0604020202020204" pitchFamily="34" charset="0"/>
              </a:rPr>
              <a:t>S</a:t>
            </a:r>
            <a:r>
              <a:rPr lang="en-US" sz="3600" b="0" i="0" dirty="0">
                <a:solidFill>
                  <a:srgbClr val="4A4A4A"/>
                </a:solidFill>
                <a:effectLst/>
                <a:latin typeface="Arial" panose="020B0604020202020204" pitchFamily="34" charset="0"/>
              </a:rPr>
              <a:t>troke and</a:t>
            </a:r>
          </a:p>
          <a:p>
            <a:pPr lvl="4" fontAlgn="base"/>
            <a:r>
              <a:rPr lang="en-US" sz="3600" dirty="0">
                <a:solidFill>
                  <a:srgbClr val="4A4A4A"/>
                </a:solidFill>
                <a:latin typeface="Arial" panose="020B0604020202020204" pitchFamily="34" charset="0"/>
              </a:rPr>
              <a:t>D</a:t>
            </a:r>
            <a:r>
              <a:rPr lang="en-US" sz="3600" b="0" i="0" dirty="0">
                <a:solidFill>
                  <a:srgbClr val="4A4A4A"/>
                </a:solidFill>
                <a:effectLst/>
                <a:latin typeface="Arial" panose="020B0604020202020204" pitchFamily="34" charset="0"/>
              </a:rPr>
              <a:t>iabetes, </a:t>
            </a:r>
          </a:p>
          <a:p>
            <a:pPr lvl="4" fontAlgn="base"/>
            <a:r>
              <a:rPr lang="en-US" sz="3600" dirty="0">
                <a:solidFill>
                  <a:srgbClr val="4A4A4A"/>
                </a:solidFill>
                <a:latin typeface="Arial" panose="020B0604020202020204" pitchFamily="34" charset="0"/>
              </a:rPr>
              <a:t>N</a:t>
            </a:r>
            <a:r>
              <a:rPr lang="en-US" sz="3600" b="0" i="0" dirty="0">
                <a:solidFill>
                  <a:srgbClr val="4A4A4A"/>
                </a:solidFill>
                <a:effectLst/>
                <a:latin typeface="Arial" panose="020B0604020202020204" pitchFamily="34" charset="0"/>
              </a:rPr>
              <a:t>on-cardiovascular conditions. </a:t>
            </a:r>
          </a:p>
          <a:p>
            <a:pPr marL="285750" indent="-285750" fontAlgn="base">
              <a:buFont typeface="Wingdings" panose="05000000000000000000" pitchFamily="2" charset="2"/>
              <a:buChar char="q"/>
            </a:pPr>
            <a:r>
              <a:rPr lang="en-US" sz="3600" b="0" i="0" dirty="0">
                <a:solidFill>
                  <a:srgbClr val="4A4A4A"/>
                </a:solidFill>
                <a:effectLst/>
                <a:latin typeface="Arial" panose="020B0604020202020204" pitchFamily="34" charset="0"/>
              </a:rPr>
              <a:t> Nearly one in three Americans have metabolic  </a:t>
            </a:r>
          </a:p>
          <a:p>
            <a:pPr fontAlgn="base"/>
            <a:r>
              <a:rPr lang="en-US" sz="3600" dirty="0">
                <a:solidFill>
                  <a:srgbClr val="4A4A4A"/>
                </a:solidFill>
                <a:latin typeface="Arial" panose="020B0604020202020204" pitchFamily="34" charset="0"/>
              </a:rPr>
              <a:t>		</a:t>
            </a:r>
            <a:r>
              <a:rPr lang="en-US" sz="3600" b="0" i="0" dirty="0">
                <a:solidFill>
                  <a:srgbClr val="4A4A4A"/>
                </a:solidFill>
                <a:effectLst/>
                <a:latin typeface="Arial" panose="020B0604020202020204" pitchFamily="34" charset="0"/>
              </a:rPr>
              <a:t>syndrome. </a:t>
            </a:r>
          </a:p>
          <a:p>
            <a:pPr marL="285750" indent="-285750" fontAlgn="base">
              <a:buFont typeface="Wingdings" panose="05000000000000000000" pitchFamily="2" charset="2"/>
              <a:buChar char="q"/>
            </a:pPr>
            <a:r>
              <a:rPr lang="en-US" sz="3600" b="0" i="0" dirty="0">
                <a:solidFill>
                  <a:srgbClr val="4A4A4A"/>
                </a:solidFill>
                <a:effectLst/>
                <a:latin typeface="Arial" panose="020B0604020202020204" pitchFamily="34" charset="0"/>
              </a:rPr>
              <a:t> Many people don’t recognize that they have the </a:t>
            </a:r>
          </a:p>
          <a:p>
            <a:pPr fontAlgn="base"/>
            <a:r>
              <a:rPr lang="en-US" sz="3600" dirty="0">
                <a:solidFill>
                  <a:srgbClr val="4A4A4A"/>
                </a:solidFill>
                <a:latin typeface="Arial" panose="020B0604020202020204" pitchFamily="34" charset="0"/>
              </a:rPr>
              <a:t>    </a:t>
            </a:r>
            <a:r>
              <a:rPr lang="en-US" sz="3600" b="0" i="0" dirty="0">
                <a:solidFill>
                  <a:srgbClr val="4A4A4A"/>
                </a:solidFill>
                <a:effectLst/>
                <a:latin typeface="Arial" panose="020B0604020202020204" pitchFamily="34" charset="0"/>
              </a:rPr>
              <a:t>condition and underestimate the risks it presents. </a:t>
            </a:r>
          </a:p>
        </p:txBody>
      </p:sp>
    </p:spTree>
    <p:extLst>
      <p:ext uri="{BB962C8B-B14F-4D97-AF65-F5344CB8AC3E}">
        <p14:creationId xmlns:p14="http://schemas.microsoft.com/office/powerpoint/2010/main" val="31240863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>
            <a:extLst>
              <a:ext uri="{FF2B5EF4-FFF2-40B4-BE49-F238E27FC236}">
                <a16:creationId xmlns:a16="http://schemas.microsoft.com/office/drawing/2014/main" id="{F7DAD99D-0DEF-474B-B85C-8FB030D95CF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41728145"/>
              </p:ext>
            </p:extLst>
          </p:nvPr>
        </p:nvGraphicFramePr>
        <p:xfrm>
          <a:off x="574972" y="255180"/>
          <a:ext cx="11275701" cy="6453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Macro-Enabled Worksheet" r:id="rId2" imgW="6077005" imgH="2847926" progId="Excel.SheetMacroEnabled.12">
                  <p:embed/>
                </p:oleObj>
              </mc:Choice>
              <mc:Fallback>
                <p:oleObj name="Macro-Enabled Worksheet" r:id="rId2" imgW="6077005" imgH="2847926" progId="Excel.SheetMacroEnabled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574972" y="255180"/>
                        <a:ext cx="11275701" cy="64539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7877542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9C54354-FF82-4733-9675-916719654C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7361" y="292608"/>
            <a:ext cx="11885563" cy="6352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08378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Metabolic Syndrome(1)">
            <a:hlinkClick r:id="" action="ppaction://media"/>
            <a:extLst>
              <a:ext uri="{FF2B5EF4-FFF2-40B4-BE49-F238E27FC236}">
                <a16:creationId xmlns:a16="http://schemas.microsoft.com/office/drawing/2014/main" id="{DCC67010-0A85-4144-A58F-FCCE78208243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-89227"/>
            <a:ext cx="12192000" cy="694722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866C804F-33DE-4AD4-A97F-AFB28C5DA50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7135" y="401132"/>
            <a:ext cx="10753345" cy="59665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72503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312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6" presetClass="exit" presetSubtype="21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87</TotalTime>
  <Words>68</Words>
  <Application>Microsoft Office PowerPoint</Application>
  <PresentationFormat>Widescreen</PresentationFormat>
  <Paragraphs>10</Paragraphs>
  <Slides>5</Slides>
  <Notes>0</Notes>
  <HiddenSlides>0</HiddenSlides>
  <MMClips>1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1" baseType="lpstr">
      <vt:lpstr>Arial</vt:lpstr>
      <vt:lpstr>Calibri</vt:lpstr>
      <vt:lpstr>Calibri Light</vt:lpstr>
      <vt:lpstr>Wingdings</vt:lpstr>
      <vt:lpstr>Office Theme</vt:lpstr>
      <vt:lpstr>Macro-Enabled Worksheet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Metabolic Syndrome</dc:title>
  <dc:creator>basem kayali</dc:creator>
  <cp:lastModifiedBy>basem kayali</cp:lastModifiedBy>
  <cp:revision>7</cp:revision>
  <dcterms:created xsi:type="dcterms:W3CDTF">2018-10-24T10:10:38Z</dcterms:created>
  <dcterms:modified xsi:type="dcterms:W3CDTF">2024-10-19T02:49:54Z</dcterms:modified>
</cp:coreProperties>
</file>